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p:scale>
          <a:sx n="100" d="100"/>
          <a:sy n="100" d="100"/>
        </p:scale>
        <p:origin x="1476"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48767" cy="510283"/>
          </a:xfrm>
          <a:prstGeom prst="rect">
            <a:avLst/>
          </a:prstGeom>
        </p:spPr>
        <p:txBody>
          <a:bodyPr vert="horz" lIns="94726" tIns="47363" rIns="94726" bIns="4736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3789" y="0"/>
            <a:ext cx="3048766" cy="510283"/>
          </a:xfrm>
          <a:prstGeom prst="rect">
            <a:avLst/>
          </a:prstGeom>
        </p:spPr>
        <p:txBody>
          <a:bodyPr vert="horz" lIns="94726" tIns="47363" rIns="94726" bIns="47363" rtlCol="0"/>
          <a:lstStyle>
            <a:lvl1pPr algn="r">
              <a:defRPr sz="1200"/>
            </a:lvl1pPr>
          </a:lstStyle>
          <a:p>
            <a:fld id="{4A15B2C2-C2E8-443C-8BCD-D41CAE0ED780}" type="datetimeFigureOut">
              <a:rPr kumimoji="1" lang="ja-JP" altLang="en-US" smtClean="0"/>
              <a:t>2022/10/12</a:t>
            </a:fld>
            <a:endParaRPr kumimoji="1" lang="ja-JP" altLang="en-US"/>
          </a:p>
        </p:txBody>
      </p:sp>
      <p:sp>
        <p:nvSpPr>
          <p:cNvPr id="4" name="スライド イメージ プレースホルダー 3"/>
          <p:cNvSpPr>
            <a:spLocks noGrp="1" noRot="1" noChangeAspect="1"/>
          </p:cNvSpPr>
          <p:nvPr>
            <p:ph type="sldImg" idx="2"/>
          </p:nvPr>
        </p:nvSpPr>
        <p:spPr>
          <a:xfrm>
            <a:off x="2330450" y="1271588"/>
            <a:ext cx="2373313" cy="3429000"/>
          </a:xfrm>
          <a:prstGeom prst="rect">
            <a:avLst/>
          </a:prstGeom>
          <a:noFill/>
          <a:ln w="12700">
            <a:solidFill>
              <a:prstClr val="black"/>
            </a:solidFill>
          </a:ln>
        </p:spPr>
        <p:txBody>
          <a:bodyPr vert="horz" lIns="94726" tIns="47363" rIns="94726" bIns="47363" rtlCol="0" anchor="ctr"/>
          <a:lstStyle/>
          <a:p>
            <a:endParaRPr lang="ja-JP" altLang="en-US"/>
          </a:p>
        </p:txBody>
      </p:sp>
      <p:sp>
        <p:nvSpPr>
          <p:cNvPr id="5" name="ノート プレースホルダー 4"/>
          <p:cNvSpPr>
            <a:spLocks noGrp="1"/>
          </p:cNvSpPr>
          <p:nvPr>
            <p:ph type="body" sz="quarter" idx="3"/>
          </p:nvPr>
        </p:nvSpPr>
        <p:spPr>
          <a:xfrm>
            <a:off x="702925" y="4891844"/>
            <a:ext cx="5628366" cy="4002119"/>
          </a:xfrm>
          <a:prstGeom prst="rect">
            <a:avLst/>
          </a:prstGeom>
        </p:spPr>
        <p:txBody>
          <a:bodyPr vert="horz" lIns="94726" tIns="47363" rIns="94726" bIns="473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654480"/>
            <a:ext cx="3048767" cy="510283"/>
          </a:xfrm>
          <a:prstGeom prst="rect">
            <a:avLst/>
          </a:prstGeom>
        </p:spPr>
        <p:txBody>
          <a:bodyPr vert="horz" lIns="94726" tIns="47363" rIns="94726" bIns="4736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3789" y="9654480"/>
            <a:ext cx="3048766" cy="510283"/>
          </a:xfrm>
          <a:prstGeom prst="rect">
            <a:avLst/>
          </a:prstGeom>
        </p:spPr>
        <p:txBody>
          <a:bodyPr vert="horz" lIns="94726" tIns="47363" rIns="94726" bIns="47363"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2022/10/12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mhlw.go.jp/stf/seisakunitsuite/bunya/kansentaisaku_00001.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第７版（令和４年９月版）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60029" y="8444649"/>
            <a:ext cx="6972301" cy="1546577"/>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a:latin typeface="メイリオ" panose="020B0604030504040204" pitchFamily="50" charset="-128"/>
                <a:ea typeface="メイリオ" panose="020B0604030504040204" pitchFamily="50" charset="-128"/>
              </a:rPr>
              <a:t>（記載例</a:t>
            </a:r>
            <a:r>
              <a:rPr kumimoji="1" lang="ja-JP" altLang="en-US" sz="1050" b="1" dirty="0">
                <a:latin typeface="メイリオ" panose="020B0604030504040204" pitchFamily="50" charset="-128"/>
                <a:ea typeface="メイリオ" panose="020B0604030504040204" pitchFamily="50" charset="-128"/>
              </a:rPr>
              <a:t>）</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〇収容定員</a:t>
            </a:r>
            <a:r>
              <a:rPr kumimoji="1" lang="en-US" altLang="ja-JP" sz="1050" b="1" dirty="0">
                <a:latin typeface="メイリオ" panose="020B0604030504040204" pitchFamily="50" charset="-128"/>
                <a:ea typeface="メイリオ" panose="020B0604030504040204" pitchFamily="50" charset="-128"/>
              </a:rPr>
              <a:t>10,000</a:t>
            </a:r>
            <a:r>
              <a:rPr kumimoji="1" lang="ja-JP" altLang="en-US" sz="1050" b="1" dirty="0">
                <a:latin typeface="メイリオ" panose="020B0604030504040204" pitchFamily="50" charset="-128"/>
                <a:ea typeface="メイリオ" panose="020B0604030504040204" pitchFamily="50" charset="-128"/>
              </a:rPr>
              <a:t>人の会場で、「大声あり」エリアの収容定員が</a:t>
            </a:r>
            <a:r>
              <a:rPr kumimoji="1" lang="en-US" altLang="ja-JP" sz="1050" b="1" dirty="0">
                <a:latin typeface="メイリオ" panose="020B0604030504040204" pitchFamily="50" charset="-128"/>
                <a:ea typeface="メイリオ" panose="020B0604030504040204" pitchFamily="50" charset="-128"/>
              </a:rPr>
              <a:t>5,000</a:t>
            </a:r>
            <a:r>
              <a:rPr kumimoji="1" lang="ja-JP" altLang="en-US" sz="1050" b="1" dirty="0">
                <a:latin typeface="メイリオ" panose="020B0604030504040204" pitchFamily="50" charset="-128"/>
                <a:ea typeface="メイリオ" panose="020B0604030504040204" pitchFamily="50" charset="-128"/>
              </a:rPr>
              <a:t>人、「大声なし」エリアの収容定　</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員が</a:t>
            </a:r>
            <a:r>
              <a:rPr kumimoji="1" lang="en-US" altLang="ja-JP" sz="1050" b="1" dirty="0">
                <a:latin typeface="メイリオ" panose="020B0604030504040204" pitchFamily="50" charset="-128"/>
                <a:ea typeface="メイリオ" panose="020B0604030504040204" pitchFamily="50" charset="-128"/>
              </a:rPr>
              <a:t>5,000</a:t>
            </a:r>
            <a:r>
              <a:rPr kumimoji="1" lang="ja-JP" altLang="en-US" sz="1050" b="1" dirty="0">
                <a:latin typeface="メイリオ" panose="020B0604030504040204" pitchFamily="50" charset="-128"/>
                <a:ea typeface="メイリオ" panose="020B0604030504040204" pitchFamily="50" charset="-128"/>
              </a:rPr>
              <a:t>人のイベントを開催する場合</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収容定員：「大声あり」</a:t>
            </a:r>
            <a:r>
              <a:rPr kumimoji="1" lang="en-US" altLang="ja-JP" sz="1050" b="1" dirty="0">
                <a:latin typeface="メイリオ" panose="020B0604030504040204" pitchFamily="50" charset="-128"/>
                <a:ea typeface="メイリオ" panose="020B0604030504040204" pitchFamily="50" charset="-128"/>
              </a:rPr>
              <a:t>5,000</a:t>
            </a:r>
            <a:r>
              <a:rPr kumimoji="1" lang="ja-JP" altLang="en-US" sz="1050" b="1" dirty="0">
                <a:latin typeface="メイリオ" panose="020B0604030504040204" pitchFamily="50" charset="-128"/>
                <a:ea typeface="メイリオ" panose="020B0604030504040204" pitchFamily="50" charset="-128"/>
              </a:rPr>
              <a:t>人、「大声なし」</a:t>
            </a:r>
            <a:r>
              <a:rPr kumimoji="1" lang="en-US" altLang="ja-JP" sz="1050" b="1" dirty="0">
                <a:latin typeface="メイリオ" panose="020B0604030504040204" pitchFamily="50" charset="-128"/>
                <a:ea typeface="メイリオ" panose="020B0604030504040204" pitchFamily="50" charset="-128"/>
              </a:rPr>
              <a:t>5,000</a:t>
            </a:r>
            <a:r>
              <a:rPr kumimoji="1" lang="ja-JP" altLang="en-US" sz="1050" b="1" dirty="0">
                <a:latin typeface="メイリオ" panose="020B0604030504040204" pitchFamily="50" charset="-128"/>
                <a:ea typeface="メイリオ" panose="020B0604030504040204" pitchFamily="50" charset="-128"/>
              </a:rPr>
              <a:t>人</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　　　　参加人数：「大声あり」</a:t>
            </a:r>
            <a:r>
              <a:rPr kumimoji="1" lang="en-US" altLang="ja-JP" sz="1050" b="1" dirty="0">
                <a:latin typeface="メイリオ" panose="020B0604030504040204" pitchFamily="50" charset="-128"/>
                <a:ea typeface="メイリオ" panose="020B0604030504040204" pitchFamily="50" charset="-128"/>
              </a:rPr>
              <a:t>2,500</a:t>
            </a:r>
            <a:r>
              <a:rPr kumimoji="1" lang="ja-JP" altLang="en-US" sz="1050" b="1" dirty="0">
                <a:latin typeface="メイリオ" panose="020B0604030504040204" pitchFamily="50" charset="-128"/>
                <a:ea typeface="メイリオ" panose="020B0604030504040204" pitchFamily="50" charset="-128"/>
              </a:rPr>
              <a:t>人、「大声なし」</a:t>
            </a:r>
            <a:r>
              <a:rPr kumimoji="1" lang="en-US" altLang="ja-JP" sz="1050" b="1" dirty="0">
                <a:latin typeface="メイリオ" panose="020B0604030504040204" pitchFamily="50" charset="-128"/>
                <a:ea typeface="メイリオ" panose="020B0604030504040204" pitchFamily="50" charset="-128"/>
              </a:rPr>
              <a:t>5,000</a:t>
            </a:r>
            <a:r>
              <a:rPr kumimoji="1" lang="ja-JP" altLang="en-US" sz="1050" b="1" dirty="0">
                <a:latin typeface="メイリオ" panose="020B0604030504040204" pitchFamily="50" charset="-128"/>
                <a:ea typeface="メイリオ" panose="020B0604030504040204" pitchFamily="50" charset="-128"/>
              </a:rPr>
              <a:t>人</a:t>
            </a:r>
            <a:endParaRPr kumimoji="1" lang="en-US" altLang="ja-JP" sz="1050"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33211607"/>
              </p:ext>
            </p:extLst>
          </p:nvPr>
        </p:nvGraphicFramePr>
        <p:xfrm>
          <a:off x="151072" y="767502"/>
          <a:ext cx="6589011" cy="7502425"/>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360907">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開催概要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57198">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b="1" dirty="0">
                          <a:latin typeface="メイリオ" panose="020B0604030504040204" pitchFamily="50" charset="-128"/>
                          <a:ea typeface="メイリオ" panose="020B0604030504040204" pitchFamily="50" charset="-128"/>
                        </a:rPr>
                        <a:t>紐（ひも）とけば堺　秋旅　「ものの始まりなんでも堺」を体感しよう</a:t>
                      </a:r>
                    </a:p>
                    <a:p>
                      <a:r>
                        <a:rPr kumimoji="1" lang="en-US" altLang="ja-JP" dirty="0">
                          <a:latin typeface="メイリオ" panose="020B0604030504040204" pitchFamily="50" charset="-128"/>
                          <a:ea typeface="メイリオ" panose="020B0604030504040204" pitchFamily="50" charset="-128"/>
                        </a:rPr>
                        <a:t>https://www.sakai-tcb.or.jp/news/detail/20220920100135</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293925">
                <a:tc>
                  <a:txBody>
                    <a:bodyPr/>
                    <a:lstStyle/>
                    <a:p>
                      <a:pPr algn="l"/>
                      <a:r>
                        <a:rPr kumimoji="1" lang="ja-JP" altLang="en-US" sz="900" b="1" dirty="0">
                          <a:latin typeface="メイリオ" panose="020B0604030504040204" pitchFamily="50" charset="-128"/>
                          <a:ea typeface="メイリオ" panose="020B0604030504040204" pitchFamily="50" charset="-128"/>
                        </a:rPr>
                        <a:t>出演者・チーム等</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講談師：旭堂南海、旭堂南湖、旭堂一海</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352638">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令和４年</a:t>
                      </a:r>
                      <a:r>
                        <a:rPr kumimoji="1" lang="en-US" altLang="ja-JP" sz="1400" b="1" dirty="0">
                          <a:latin typeface="メイリオ" panose="020B0604030504040204" pitchFamily="50" charset="-128"/>
                          <a:ea typeface="メイリオ" panose="020B0604030504040204" pitchFamily="50" charset="-128"/>
                        </a:rPr>
                        <a:t>11</a:t>
                      </a:r>
                      <a:r>
                        <a:rPr kumimoji="1" lang="ja-JP" altLang="en-US" sz="1400" b="1" dirty="0">
                          <a:latin typeface="メイリオ" panose="020B0604030504040204" pitchFamily="50" charset="-128"/>
                          <a:ea typeface="メイリオ" panose="020B0604030504040204" pitchFamily="50" charset="-128"/>
                        </a:rPr>
                        <a:t>月</a:t>
                      </a:r>
                      <a:r>
                        <a:rPr kumimoji="1" lang="en-US" altLang="ja-JP" sz="1400" b="1" dirty="0">
                          <a:latin typeface="メイリオ" panose="020B0604030504040204" pitchFamily="50" charset="-128"/>
                          <a:ea typeface="メイリオ" panose="020B0604030504040204" pitchFamily="50" charset="-128"/>
                        </a:rPr>
                        <a:t>19</a:t>
                      </a:r>
                      <a:r>
                        <a:rPr kumimoji="1" lang="ja-JP" altLang="en-US" sz="1400" b="1" dirty="0">
                          <a:latin typeface="メイリオ" panose="020B0604030504040204" pitchFamily="50" charset="-128"/>
                          <a:ea typeface="メイリオ" panose="020B0604030504040204" pitchFamily="50" charset="-128"/>
                        </a:rPr>
                        <a:t>日、</a:t>
                      </a:r>
                      <a:r>
                        <a:rPr kumimoji="1" lang="en-US" altLang="ja-JP" sz="1400" b="1" dirty="0">
                          <a:latin typeface="メイリオ" panose="020B0604030504040204" pitchFamily="50" charset="-128"/>
                          <a:ea typeface="メイリオ" panose="020B0604030504040204" pitchFamily="50" charset="-128"/>
                        </a:rPr>
                        <a:t>20</a:t>
                      </a:r>
                      <a:r>
                        <a:rPr kumimoji="1" lang="ja-JP" altLang="en-US" sz="1400" b="1" dirty="0">
                          <a:latin typeface="メイリオ" panose="020B0604030504040204" pitchFamily="50" charset="-128"/>
                          <a:ea typeface="メイリオ" panose="020B0604030504040204" pitchFamily="50" charset="-128"/>
                        </a:rPr>
                        <a:t>日　</a:t>
                      </a:r>
                      <a:r>
                        <a:rPr kumimoji="1" lang="en-US" altLang="ja-JP" sz="1400" b="1" dirty="0">
                          <a:latin typeface="メイリオ" panose="020B0604030504040204" pitchFamily="50" charset="-128"/>
                          <a:ea typeface="メイリオ" panose="020B0604030504040204" pitchFamily="50" charset="-128"/>
                        </a:rPr>
                        <a:t>10</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00</a:t>
                      </a:r>
                      <a:r>
                        <a:rPr kumimoji="1" lang="ja-JP" altLang="en-US" sz="1400" b="1" dirty="0">
                          <a:latin typeface="メイリオ" panose="020B0604030504040204" pitchFamily="50" charset="-128"/>
                          <a:ea typeface="メイリオ" panose="020B0604030504040204" pitchFamily="50" charset="-128"/>
                        </a:rPr>
                        <a:t>分　～　</a:t>
                      </a:r>
                      <a:r>
                        <a:rPr kumimoji="1" lang="en-US" altLang="ja-JP" sz="1400" b="1" dirty="0">
                          <a:latin typeface="メイリオ" panose="020B0604030504040204" pitchFamily="50" charset="-128"/>
                          <a:ea typeface="メイリオ" panose="020B0604030504040204" pitchFamily="50" charset="-128"/>
                        </a:rPr>
                        <a:t>16</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00</a:t>
                      </a: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301462">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dirty="0">
                          <a:latin typeface="メイリオ" panose="020B0604030504040204" pitchFamily="50" charset="-128"/>
                          <a:ea typeface="メイリオ" panose="020B0604030504040204" pitchFamily="50" charset="-128"/>
                        </a:rPr>
                        <a:t>さかい利晶の杜　他</a:t>
                      </a:r>
                      <a:r>
                        <a:rPr kumimoji="1" lang="en-US" altLang="ja-JP" dirty="0">
                          <a:latin typeface="メイリオ" panose="020B0604030504040204" pitchFamily="50" charset="-128"/>
                          <a:ea typeface="メイリオ" panose="020B0604030504040204" pitchFamily="50" charset="-128"/>
                        </a:rPr>
                        <a:t>14</a:t>
                      </a:r>
                      <a:r>
                        <a:rPr kumimoji="1" lang="ja-JP" altLang="en-US" dirty="0">
                          <a:latin typeface="メイリオ" panose="020B0604030504040204" pitchFamily="50" charset="-128"/>
                          <a:ea typeface="メイリオ" panose="020B0604030504040204" pitchFamily="50" charset="-128"/>
                        </a:rPr>
                        <a:t>か所</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301462">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zh-CN" altLang="en-US" dirty="0">
                          <a:latin typeface="メイリオ" panose="020B0604030504040204" pitchFamily="50" charset="-128"/>
                          <a:ea typeface="メイリオ" panose="020B0604030504040204" pitchFamily="50" charset="-128"/>
                        </a:rPr>
                        <a:t>堺市堺区宿院町西</a:t>
                      </a:r>
                      <a:r>
                        <a:rPr kumimoji="1" lang="en-US" altLang="zh-CN" dirty="0">
                          <a:latin typeface="メイリオ" panose="020B0604030504040204" pitchFamily="50" charset="-128"/>
                          <a:ea typeface="メイリオ" panose="020B0604030504040204" pitchFamily="50" charset="-128"/>
                        </a:rPr>
                        <a:t>2</a:t>
                      </a:r>
                      <a:r>
                        <a:rPr kumimoji="1" lang="zh-CN" altLang="en-US" dirty="0">
                          <a:latin typeface="メイリオ" panose="020B0604030504040204" pitchFamily="50" charset="-128"/>
                          <a:ea typeface="メイリオ" panose="020B0604030504040204" pitchFamily="50" charset="-128"/>
                        </a:rPr>
                        <a:t>丁</a:t>
                      </a:r>
                      <a:r>
                        <a:rPr kumimoji="1" lang="en-US" altLang="zh-CN" dirty="0">
                          <a:latin typeface="メイリオ" panose="020B0604030504040204" pitchFamily="50" charset="-128"/>
                          <a:ea typeface="メイリオ" panose="020B0604030504040204" pitchFamily="50" charset="-128"/>
                        </a:rPr>
                        <a:t>1</a:t>
                      </a:r>
                      <a:r>
                        <a:rPr kumimoji="1" lang="zh-CN" altLang="en-US" dirty="0">
                          <a:latin typeface="メイリオ" panose="020B0604030504040204" pitchFamily="50" charset="-128"/>
                          <a:ea typeface="メイリオ" panose="020B0604030504040204" pitchFamily="50" charset="-128"/>
                        </a:rPr>
                        <a:t>番</a:t>
                      </a:r>
                      <a:r>
                        <a:rPr kumimoji="1" lang="en-US" altLang="zh-CN" dirty="0">
                          <a:latin typeface="メイリオ" panose="020B0604030504040204" pitchFamily="50" charset="-128"/>
                          <a:ea typeface="メイリオ" panose="020B0604030504040204" pitchFamily="50" charset="-128"/>
                        </a:rPr>
                        <a:t>1</a:t>
                      </a:r>
                      <a:r>
                        <a:rPr kumimoji="1" lang="zh-CN" altLang="en-US" dirty="0">
                          <a:latin typeface="メイリオ" panose="020B0604030504040204" pitchFamily="50" charset="-128"/>
                          <a:ea typeface="メイリオ" panose="020B0604030504040204" pitchFamily="50" charset="-128"/>
                        </a:rPr>
                        <a:t>号</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301462">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dirty="0">
                          <a:latin typeface="メイリオ" panose="020B0604030504040204" pitchFamily="50" charset="-128"/>
                          <a:ea typeface="メイリオ" panose="020B0604030504040204" pitchFamily="50" charset="-128"/>
                        </a:rPr>
                        <a:t>公益社団法人 堺観光コンベンション協会</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293925">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zh-CN" altLang="en-US" dirty="0">
                          <a:latin typeface="メイリオ" panose="020B0604030504040204" pitchFamily="50" charset="-128"/>
                          <a:ea typeface="メイリオ" panose="020B0604030504040204" pitchFamily="50" charset="-128"/>
                        </a:rPr>
                        <a:t>堺市堺区甲斐町西１丁１番３５号</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293925">
                <a:tc>
                  <a:txBody>
                    <a:bodyPr/>
                    <a:lstStyle/>
                    <a:p>
                      <a:pPr algn="ctr"/>
                      <a:r>
                        <a:rPr kumimoji="1" lang="ja-JP" altLang="en-US" sz="1200" b="1" dirty="0">
                          <a:latin typeface="メイリオ" panose="020B0604030504040204" pitchFamily="50" charset="-128"/>
                          <a:ea typeface="メイリオ" panose="020B0604030504040204" pitchFamily="50" charset="-128"/>
                        </a:rPr>
                        <a:t>主催者連絡先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（電話番号）</a:t>
                      </a:r>
                      <a:r>
                        <a:rPr kumimoji="1" lang="en-US" altLang="ja-JP" dirty="0">
                          <a:latin typeface="メイリオ" panose="020B0604030504040204" pitchFamily="50" charset="-128"/>
                          <a:ea typeface="メイリオ" panose="020B0604030504040204" pitchFamily="50" charset="-128"/>
                        </a:rPr>
                        <a:t>072-233-5258</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a:latin typeface="メイリオ" panose="020B0604030504040204" pitchFamily="50" charset="-128"/>
                          <a:ea typeface="メイリオ" panose="020B0604030504040204" pitchFamily="50" charset="-128"/>
                        </a:rPr>
                        <a:t>（メール）</a:t>
                      </a:r>
                      <a:r>
                        <a:rPr kumimoji="1" lang="en-US" altLang="ja-JP" sz="1200" b="0" dirty="0">
                          <a:latin typeface="メイリオ" panose="020B0604030504040204" pitchFamily="50" charset="-128"/>
                          <a:ea typeface="メイリオ" panose="020B0604030504040204" pitchFamily="50" charset="-128"/>
                        </a:rPr>
                        <a:t>stcb@sakai-tcb.or.jp</a:t>
                      </a:r>
                      <a:endParaRPr kumimoji="1" lang="ja-JP" altLang="en-US" sz="1350" b="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301462">
                <a:tc rowSpan="6">
                  <a:txBody>
                    <a:bodyPr/>
                    <a:lstStyle/>
                    <a:p>
                      <a:pPr algn="ctr"/>
                      <a:r>
                        <a:rPr kumimoji="1" lang="ja-JP" altLang="en-US" sz="1050" b="1" dirty="0">
                          <a:latin typeface="メイリオ" panose="020B0604030504040204" pitchFamily="50" charset="-128"/>
                          <a:ea typeface="メイリオ" panose="020B0604030504040204" pitchFamily="50" charset="-128"/>
                        </a:rPr>
                        <a:t>収容率</a:t>
                      </a:r>
                      <a:endParaRPr kumimoji="1" lang="en-US" altLang="ja-JP" sz="1050" b="1" dirty="0">
                        <a:latin typeface="メイリオ" panose="020B0604030504040204" pitchFamily="50" charset="-128"/>
                        <a:ea typeface="メイリオ" panose="020B0604030504040204" pitchFamily="50" charset="-128"/>
                      </a:endParaRPr>
                    </a:p>
                    <a:p>
                      <a:pPr algn="ctr"/>
                      <a:r>
                        <a:rPr kumimoji="1" lang="ja-JP" altLang="en-US" sz="1050" b="1" dirty="0">
                          <a:latin typeface="メイリオ" panose="020B0604030504040204" pitchFamily="50" charset="-128"/>
                          <a:ea typeface="メイリオ" panose="020B0604030504040204" pitchFamily="50" charset="-128"/>
                        </a:rPr>
                        <a:t>（上限）</a:t>
                      </a:r>
                      <a:endParaRPr kumimoji="1" lang="en-US" altLang="ja-JP" sz="1050" b="1" dirty="0">
                        <a:latin typeface="メイリオ" panose="020B0604030504040204" pitchFamily="50" charset="-128"/>
                        <a:ea typeface="メイリオ" panose="020B0604030504040204" pitchFamily="50" charset="-128"/>
                      </a:endParaRPr>
                    </a:p>
                    <a:p>
                      <a:pPr algn="ctr"/>
                      <a:endParaRPr kumimoji="1" lang="en-US" altLang="ja-JP" sz="1050" b="0" dirty="0">
                        <a:latin typeface="メイリオ" panose="020B0604030504040204" pitchFamily="50" charset="-128"/>
                        <a:ea typeface="メイリオ" panose="020B0604030504040204" pitchFamily="50" charset="-128"/>
                      </a:endParaRPr>
                    </a:p>
                    <a:p>
                      <a:pPr algn="ctr"/>
                      <a:r>
                        <a:rPr kumimoji="1" lang="ja-JP" altLang="en-US" sz="1050" b="0" dirty="0">
                          <a:latin typeface="メイリオ" panose="020B0604030504040204" pitchFamily="50" charset="-128"/>
                          <a:ea typeface="メイリオ" panose="020B0604030504040204" pitchFamily="50" charset="-128"/>
                        </a:rPr>
                        <a:t>いずれかを選択</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512485">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301462">
                <a:tc vMerge="1">
                  <a:txBody>
                    <a:bodyPr/>
                    <a:lstStyle/>
                    <a:p>
                      <a:endParaRPr kumimoji="1" lang="ja-JP" altLang="en-US"/>
                    </a:p>
                  </a:txBody>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512485">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③収容定員あり</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293925">
                <a:tc vMerge="1">
                  <a:txBody>
                    <a:bodyPr/>
                    <a:lstStyle/>
                    <a:p>
                      <a:endParaRPr kumimoji="1" lang="ja-JP" altLang="en-US"/>
                    </a:p>
                  </a:txBody>
                  <a:tcPr/>
                </a:tc>
                <a:tc gridSpan="2">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1024970">
                <a:tc vMerge="1">
                  <a:txBody>
                    <a:bodyPr/>
                    <a:lstStyle/>
                    <a:p>
                      <a:endParaRPr kumimoji="1" lang="ja-JP" altLang="en-US"/>
                    </a:p>
                  </a:txBody>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100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50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35779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メイリオ" panose="020B0604030504040204" pitchFamily="50" charset="-128"/>
                          <a:ea typeface="メイリオ" panose="020B0604030504040204" pitchFamily="50" charset="-128"/>
                        </a:rPr>
                        <a:t>収容定員（注）</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収容定員なし</a:t>
                      </a:r>
                      <a:endParaRPr kumimoji="1" lang="en-US" altLang="ja-JP"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79974">
                <a:tc>
                  <a:txBody>
                    <a:bodyPr/>
                    <a:lstStyle/>
                    <a:p>
                      <a:pPr algn="ctr"/>
                      <a:r>
                        <a:rPr kumimoji="1" lang="ja-JP" altLang="en-US" sz="1050" b="1" dirty="0">
                          <a:solidFill>
                            <a:schemeClr val="tx1"/>
                          </a:solidFill>
                          <a:latin typeface="メイリオ" panose="020B0604030504040204" pitchFamily="50" charset="-128"/>
                          <a:ea typeface="メイリオ" panose="020B0604030504040204" pitchFamily="50" charset="-128"/>
                        </a:rPr>
                        <a:t>参加人数（注）</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各箇所</a:t>
                      </a:r>
                      <a:r>
                        <a:rPr kumimoji="1" lang="en-US" altLang="ja-JP"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200</a:t>
                      </a: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名程度（延べ人数）</a:t>
                      </a:r>
                      <a:endParaRPr kumimoji="1" lang="en-US" altLang="ja-JP"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dirty="0"/>
                    </a:p>
                  </a:txBody>
                  <a:tcPr/>
                </a:tc>
                <a:extLst>
                  <a:ext uri="{0D108BD9-81ED-4DB2-BD59-A6C34878D82A}">
                    <a16:rowId xmlns:a16="http://schemas.microsoft.com/office/drawing/2014/main" val="3695762476"/>
                  </a:ext>
                </a:extLst>
              </a:tr>
              <a:tr h="642652">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阪堺電車や周遊バスで各スポットを観覧、講談付き阪堺電車貸切ツアーやジェルキャンドル作り等の各体験、スタンプラリーで大声を出す状況なし</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436617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4347574"/>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18172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16363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00006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598120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テキスト ボックス 4">
            <a:extLst>
              <a:ext uri="{FF2B5EF4-FFF2-40B4-BE49-F238E27FC236}">
                <a16:creationId xmlns:a16="http://schemas.microsoft.com/office/drawing/2014/main" id="{0F074521-2018-A964-B9F3-21E5AE24D11F}"/>
              </a:ext>
            </a:extLst>
          </p:cNvPr>
          <p:cNvSpPr txBox="1"/>
          <p:nvPr/>
        </p:nvSpPr>
        <p:spPr>
          <a:xfrm>
            <a:off x="4011756" y="4252908"/>
            <a:ext cx="381000"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36839128"/>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350" kern="1200" dirty="0">
                          <a:solidFill>
                            <a:schemeClr val="tx1"/>
                          </a:solidFill>
                          <a:effectLst/>
                          <a:latin typeface="+mn-lt"/>
                          <a:ea typeface="+mn-ea"/>
                          <a:cs typeface="+mn-cs"/>
                        </a:rPr>
                        <a:t>※マスクの着用については、厚生労働省ＨＰ</a:t>
                      </a:r>
                      <a:r>
                        <a:rPr kumimoji="1" lang="en-US" altLang="ja-JP" sz="1350" u="sng" kern="1200" dirty="0">
                          <a:solidFill>
                            <a:schemeClr val="tx1"/>
                          </a:solidFill>
                          <a:effectLst/>
                          <a:latin typeface="+mn-lt"/>
                          <a:ea typeface="+mn-ea"/>
                          <a:cs typeface="+mn-cs"/>
                          <a:hlinkClick r:id="rId2"/>
                        </a:rPr>
                        <a:t>「</a:t>
                      </a:r>
                      <a:r>
                        <a:rPr kumimoji="1" lang="en-US" altLang="ja-JP" sz="1350" u="sng" kern="1200" dirty="0" err="1">
                          <a:solidFill>
                            <a:schemeClr val="tx1"/>
                          </a:solidFill>
                          <a:effectLst/>
                          <a:latin typeface="+mn-lt"/>
                          <a:ea typeface="+mn-ea"/>
                          <a:cs typeface="+mn-cs"/>
                          <a:hlinkClick r:id="rId2"/>
                        </a:rPr>
                        <a:t>マスクの着用について</a:t>
                      </a:r>
                      <a:r>
                        <a:rPr kumimoji="1" lang="en-US" altLang="ja-JP" sz="1350" u="sng" kern="1200" dirty="0">
                          <a:solidFill>
                            <a:schemeClr val="tx1"/>
                          </a:solidFill>
                          <a:effectLst/>
                          <a:latin typeface="+mn-lt"/>
                          <a:ea typeface="+mn-ea"/>
                          <a:cs typeface="+mn-cs"/>
                          <a:hlinkClick r:id="rId2"/>
                        </a:rPr>
                        <a:t>」</a:t>
                      </a:r>
                      <a:r>
                        <a:rPr kumimoji="1" lang="ja-JP" altLang="ja-JP" sz="1350" kern="1200" dirty="0">
                          <a:solidFill>
                            <a:schemeClr val="tx1"/>
                          </a:solidFill>
                          <a:effectLst/>
                          <a:latin typeface="+mn-lt"/>
                          <a:ea typeface="+mn-ea"/>
                          <a:cs typeface="+mn-cs"/>
                        </a:rPr>
                        <a:t>を参照。</a:t>
                      </a:r>
                      <a:endParaRPr kumimoji="1" lang="en-US" altLang="ja-JP" sz="12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第７版（令和４年９月版）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90271090-C7E8-2C57-0E53-B190F4D1DB6B}"/>
              </a:ext>
            </a:extLst>
          </p:cNvPr>
          <p:cNvSpPr txBox="1"/>
          <p:nvPr/>
        </p:nvSpPr>
        <p:spPr>
          <a:xfrm>
            <a:off x="1834264" y="2850411"/>
            <a:ext cx="299336"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4F8A823F-0E14-A7C0-CED7-067A3B4B0F7F}"/>
              </a:ext>
            </a:extLst>
          </p:cNvPr>
          <p:cNvSpPr txBox="1"/>
          <p:nvPr/>
        </p:nvSpPr>
        <p:spPr>
          <a:xfrm>
            <a:off x="1834264" y="3342018"/>
            <a:ext cx="299336" cy="369332"/>
          </a:xfrm>
          <a:prstGeom prst="rect">
            <a:avLst/>
          </a:prstGeom>
          <a:noFill/>
        </p:spPr>
        <p:txBody>
          <a:bodyPr wrap="square" rtlCol="0">
            <a:spAutoFit/>
          </a:bodyPr>
          <a:lstStyle/>
          <a:p>
            <a:r>
              <a:rPr kumimoji="1" lang="ja-JP" altLang="en-US" dirty="0"/>
              <a:t>✔</a:t>
            </a:r>
          </a:p>
        </p:txBody>
      </p:sp>
      <p:sp>
        <p:nvSpPr>
          <p:cNvPr id="7" name="テキスト ボックス 6">
            <a:extLst>
              <a:ext uri="{FF2B5EF4-FFF2-40B4-BE49-F238E27FC236}">
                <a16:creationId xmlns:a16="http://schemas.microsoft.com/office/drawing/2014/main" id="{8C80EBCC-0E50-6AB7-CDB8-165F8E4ECCA5}"/>
              </a:ext>
            </a:extLst>
          </p:cNvPr>
          <p:cNvSpPr txBox="1"/>
          <p:nvPr/>
        </p:nvSpPr>
        <p:spPr>
          <a:xfrm>
            <a:off x="1834264" y="4991100"/>
            <a:ext cx="270761" cy="369332"/>
          </a:xfrm>
          <a:prstGeom prst="rect">
            <a:avLst/>
          </a:prstGeom>
          <a:noFill/>
        </p:spPr>
        <p:txBody>
          <a:bodyPr wrap="square" rtlCol="0">
            <a:spAutoFit/>
          </a:bodyPr>
          <a:lstStyle/>
          <a:p>
            <a:r>
              <a:rPr kumimoji="1" lang="ja-JP" altLang="en-US" dirty="0"/>
              <a:t>✔</a:t>
            </a:r>
          </a:p>
        </p:txBody>
      </p:sp>
      <p:sp>
        <p:nvSpPr>
          <p:cNvPr id="8" name="テキスト ボックス 7">
            <a:extLst>
              <a:ext uri="{FF2B5EF4-FFF2-40B4-BE49-F238E27FC236}">
                <a16:creationId xmlns:a16="http://schemas.microsoft.com/office/drawing/2014/main" id="{06EAC111-CEB4-2D19-BA81-7AE4A1655B34}"/>
              </a:ext>
            </a:extLst>
          </p:cNvPr>
          <p:cNvSpPr txBox="1"/>
          <p:nvPr/>
        </p:nvSpPr>
        <p:spPr>
          <a:xfrm>
            <a:off x="1834264" y="5667373"/>
            <a:ext cx="190500" cy="369332"/>
          </a:xfrm>
          <a:prstGeom prst="rect">
            <a:avLst/>
          </a:prstGeom>
          <a:noFill/>
        </p:spPr>
        <p:txBody>
          <a:bodyPr wrap="square" rtlCol="0">
            <a:spAutoFit/>
          </a:bodyPr>
          <a:lstStyle/>
          <a:p>
            <a:r>
              <a:rPr kumimoji="1" lang="ja-JP" altLang="en-US" dirty="0"/>
              <a:t>✔</a:t>
            </a:r>
          </a:p>
        </p:txBody>
      </p:sp>
      <p:sp>
        <p:nvSpPr>
          <p:cNvPr id="9" name="テキスト ボックス 8">
            <a:extLst>
              <a:ext uri="{FF2B5EF4-FFF2-40B4-BE49-F238E27FC236}">
                <a16:creationId xmlns:a16="http://schemas.microsoft.com/office/drawing/2014/main" id="{E16CA4AA-7105-C21E-8F79-A6752C638146}"/>
              </a:ext>
            </a:extLst>
          </p:cNvPr>
          <p:cNvSpPr txBox="1"/>
          <p:nvPr/>
        </p:nvSpPr>
        <p:spPr>
          <a:xfrm>
            <a:off x="1834264" y="6316926"/>
            <a:ext cx="299336" cy="369332"/>
          </a:xfrm>
          <a:prstGeom prst="rect">
            <a:avLst/>
          </a:prstGeom>
          <a:noFill/>
        </p:spPr>
        <p:txBody>
          <a:bodyPr wrap="square" rtlCol="0">
            <a:spAutoFit/>
          </a:bodyPr>
          <a:lstStyle/>
          <a:p>
            <a:r>
              <a:rPr kumimoji="1" lang="ja-JP" altLang="en-US" dirty="0"/>
              <a:t>✔</a:t>
            </a:r>
          </a:p>
        </p:txBody>
      </p:sp>
      <p:sp>
        <p:nvSpPr>
          <p:cNvPr id="10" name="テキスト ボックス 9">
            <a:extLst>
              <a:ext uri="{FF2B5EF4-FFF2-40B4-BE49-F238E27FC236}">
                <a16:creationId xmlns:a16="http://schemas.microsoft.com/office/drawing/2014/main" id="{2A0B5A9D-6681-0050-714E-7C7A41487F35}"/>
              </a:ext>
            </a:extLst>
          </p:cNvPr>
          <p:cNvSpPr txBox="1"/>
          <p:nvPr/>
        </p:nvSpPr>
        <p:spPr>
          <a:xfrm>
            <a:off x="1834264" y="6597729"/>
            <a:ext cx="299336" cy="369332"/>
          </a:xfrm>
          <a:prstGeom prst="rect">
            <a:avLst/>
          </a:prstGeom>
          <a:noFill/>
        </p:spPr>
        <p:txBody>
          <a:bodyPr wrap="square" rtlCol="0">
            <a:spAutoFit/>
          </a:bodyPr>
          <a:lstStyle/>
          <a:p>
            <a:r>
              <a:rPr kumimoji="1" lang="ja-JP" altLang="en-US" dirty="0"/>
              <a:t>✔</a:t>
            </a:r>
          </a:p>
        </p:txBody>
      </p:sp>
      <p:sp>
        <p:nvSpPr>
          <p:cNvPr id="11" name="テキスト ボックス 10">
            <a:extLst>
              <a:ext uri="{FF2B5EF4-FFF2-40B4-BE49-F238E27FC236}">
                <a16:creationId xmlns:a16="http://schemas.microsoft.com/office/drawing/2014/main" id="{BBC86C07-4395-6543-12B8-8D27BAC320E0}"/>
              </a:ext>
            </a:extLst>
          </p:cNvPr>
          <p:cNvSpPr txBox="1"/>
          <p:nvPr/>
        </p:nvSpPr>
        <p:spPr>
          <a:xfrm>
            <a:off x="1831458" y="7086935"/>
            <a:ext cx="299336" cy="369332"/>
          </a:xfrm>
          <a:prstGeom prst="rect">
            <a:avLst/>
          </a:prstGeom>
          <a:noFill/>
        </p:spPr>
        <p:txBody>
          <a:bodyPr wrap="square" rtlCol="0">
            <a:spAutoFit/>
          </a:bodyPr>
          <a:lstStyle/>
          <a:p>
            <a:r>
              <a:rPr kumimoji="1" lang="ja-JP" altLang="en-US" dirty="0"/>
              <a:t>✔</a:t>
            </a:r>
          </a:p>
        </p:txBody>
      </p:sp>
      <p:sp>
        <p:nvSpPr>
          <p:cNvPr id="12" name="テキスト ボックス 11">
            <a:extLst>
              <a:ext uri="{FF2B5EF4-FFF2-40B4-BE49-F238E27FC236}">
                <a16:creationId xmlns:a16="http://schemas.microsoft.com/office/drawing/2014/main" id="{E4F2C3CF-6903-7CE8-D967-86DD0F27BA3F}"/>
              </a:ext>
            </a:extLst>
          </p:cNvPr>
          <p:cNvSpPr txBox="1"/>
          <p:nvPr/>
        </p:nvSpPr>
        <p:spPr>
          <a:xfrm>
            <a:off x="1831458" y="7988164"/>
            <a:ext cx="299336" cy="369332"/>
          </a:xfrm>
          <a:prstGeom prst="rect">
            <a:avLst/>
          </a:prstGeom>
          <a:noFill/>
        </p:spPr>
        <p:txBody>
          <a:bodyPr wrap="square" rtlCol="0">
            <a:spAutoFit/>
          </a:bodyPr>
          <a:lstStyle/>
          <a:p>
            <a:r>
              <a:rPr kumimoji="1" lang="ja-JP" altLang="en-US" dirty="0"/>
              <a:t>✔</a:t>
            </a:r>
          </a:p>
        </p:txBody>
      </p:sp>
      <p:sp>
        <p:nvSpPr>
          <p:cNvPr id="16" name="テキスト ボックス 15">
            <a:extLst>
              <a:ext uri="{FF2B5EF4-FFF2-40B4-BE49-F238E27FC236}">
                <a16:creationId xmlns:a16="http://schemas.microsoft.com/office/drawing/2014/main" id="{6F083D31-28B6-00F8-BEE9-A40C0B31CA3E}"/>
              </a:ext>
            </a:extLst>
          </p:cNvPr>
          <p:cNvSpPr txBox="1"/>
          <p:nvPr/>
        </p:nvSpPr>
        <p:spPr>
          <a:xfrm>
            <a:off x="1831384" y="8671238"/>
            <a:ext cx="29933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第７版（令和４年９月版）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B2B60CC5-E74D-6E0F-5BDE-D209B0C5CAAE}"/>
              </a:ext>
            </a:extLst>
          </p:cNvPr>
          <p:cNvSpPr txBox="1"/>
          <p:nvPr/>
        </p:nvSpPr>
        <p:spPr>
          <a:xfrm>
            <a:off x="1834264" y="3238499"/>
            <a:ext cx="299336"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95272AE3-4037-33B9-0B0B-F7F5050E4BC4}"/>
              </a:ext>
            </a:extLst>
          </p:cNvPr>
          <p:cNvSpPr txBox="1"/>
          <p:nvPr/>
        </p:nvSpPr>
        <p:spPr>
          <a:xfrm>
            <a:off x="1834264" y="4779727"/>
            <a:ext cx="299336" cy="369332"/>
          </a:xfrm>
          <a:prstGeom prst="rect">
            <a:avLst/>
          </a:prstGeom>
          <a:noFill/>
        </p:spPr>
        <p:txBody>
          <a:bodyPr wrap="square" rtlCol="0">
            <a:spAutoFit/>
          </a:bodyPr>
          <a:lstStyle/>
          <a:p>
            <a:r>
              <a:rPr kumimoji="1" lang="ja-JP" altLang="en-US" dirty="0"/>
              <a:t>✔</a:t>
            </a:r>
          </a:p>
        </p:txBody>
      </p:sp>
      <p:sp>
        <p:nvSpPr>
          <p:cNvPr id="7" name="テキスト ボックス 6">
            <a:extLst>
              <a:ext uri="{FF2B5EF4-FFF2-40B4-BE49-F238E27FC236}">
                <a16:creationId xmlns:a16="http://schemas.microsoft.com/office/drawing/2014/main" id="{44DDD38C-7E9D-03DD-C8BE-569F1F68680A}"/>
              </a:ext>
            </a:extLst>
          </p:cNvPr>
          <p:cNvSpPr txBox="1"/>
          <p:nvPr/>
        </p:nvSpPr>
        <p:spPr>
          <a:xfrm>
            <a:off x="1836996" y="5951623"/>
            <a:ext cx="299336" cy="369332"/>
          </a:xfrm>
          <a:prstGeom prst="rect">
            <a:avLst/>
          </a:prstGeom>
          <a:noFill/>
        </p:spPr>
        <p:txBody>
          <a:bodyPr wrap="square" rtlCol="0">
            <a:spAutoFit/>
          </a:bodyPr>
          <a:lstStyle/>
          <a:p>
            <a:r>
              <a:rPr kumimoji="1" lang="ja-JP" altLang="en-US" dirty="0"/>
              <a:t>✔</a:t>
            </a:r>
          </a:p>
        </p:txBody>
      </p:sp>
      <p:sp>
        <p:nvSpPr>
          <p:cNvPr id="8" name="テキスト ボックス 7">
            <a:extLst>
              <a:ext uri="{FF2B5EF4-FFF2-40B4-BE49-F238E27FC236}">
                <a16:creationId xmlns:a16="http://schemas.microsoft.com/office/drawing/2014/main" id="{1DCE6269-12FA-4805-7EE5-2A9510F717C3}"/>
              </a:ext>
            </a:extLst>
          </p:cNvPr>
          <p:cNvSpPr txBox="1"/>
          <p:nvPr/>
        </p:nvSpPr>
        <p:spPr>
          <a:xfrm>
            <a:off x="1834264" y="7390600"/>
            <a:ext cx="299336" cy="369332"/>
          </a:xfrm>
          <a:prstGeom prst="rect">
            <a:avLst/>
          </a:prstGeom>
          <a:noFill/>
        </p:spPr>
        <p:txBody>
          <a:bodyPr wrap="square" rtlCol="0">
            <a:spAutoFit/>
          </a:bodyPr>
          <a:lstStyle/>
          <a:p>
            <a:r>
              <a:rPr kumimoji="1" lang="ja-JP" altLang="en-US" dirty="0"/>
              <a:t>✔</a:t>
            </a:r>
          </a:p>
        </p:txBody>
      </p:sp>
      <p:sp>
        <p:nvSpPr>
          <p:cNvPr id="9" name="テキスト ボックス 8">
            <a:extLst>
              <a:ext uri="{FF2B5EF4-FFF2-40B4-BE49-F238E27FC236}">
                <a16:creationId xmlns:a16="http://schemas.microsoft.com/office/drawing/2014/main" id="{C5C68031-8C43-29B1-F29F-9C7ED2CDEF86}"/>
              </a:ext>
            </a:extLst>
          </p:cNvPr>
          <p:cNvSpPr txBox="1"/>
          <p:nvPr/>
        </p:nvSpPr>
        <p:spPr>
          <a:xfrm>
            <a:off x="1834264" y="8044345"/>
            <a:ext cx="29933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4342</TotalTime>
  <Words>1150</Words>
  <Application>Microsoft Office PowerPoint</Application>
  <PresentationFormat>A4 210 x 297 mm</PresentationFormat>
  <Paragraphs>124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関口 瑶（STCB）</cp:lastModifiedBy>
  <cp:revision>631</cp:revision>
  <cp:lastPrinted>2022-10-12T05:29:32Z</cp:lastPrinted>
  <dcterms:created xsi:type="dcterms:W3CDTF">2021-06-21T06:44:25Z</dcterms:created>
  <dcterms:modified xsi:type="dcterms:W3CDTF">2022-10-12T05:31:49Z</dcterms:modified>
</cp:coreProperties>
</file>